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424" r:id="rId3"/>
    <p:sldId id="431" r:id="rId4"/>
    <p:sldId id="432" r:id="rId5"/>
    <p:sldId id="434" r:id="rId6"/>
    <p:sldId id="439" r:id="rId7"/>
    <p:sldId id="445" r:id="rId8"/>
    <p:sldId id="435" r:id="rId9"/>
    <p:sldId id="437" r:id="rId10"/>
    <p:sldId id="446" r:id="rId11"/>
    <p:sldId id="427" r:id="rId12"/>
    <p:sldId id="447" r:id="rId13"/>
    <p:sldId id="448" r:id="rId14"/>
    <p:sldId id="450" r:id="rId15"/>
    <p:sldId id="428" r:id="rId16"/>
    <p:sldId id="452" r:id="rId17"/>
    <p:sldId id="451" r:id="rId18"/>
    <p:sldId id="418" r:id="rId19"/>
  </p:sldIdLst>
  <p:sldSz cx="10058400" cy="7772400"/>
  <p:notesSz cx="7010400" cy="9296400"/>
  <p:defaultTextStyle>
    <a:defPPr>
      <a:defRPr lang="en-US"/>
    </a:defPPr>
    <a:lvl1pPr marL="0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92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784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175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567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959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351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743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134" algn="l" defTabSz="10187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226"/>
    <a:srgbClr val="9200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0" autoAdjust="0"/>
    <p:restoredTop sz="65180" autoAdjust="0"/>
  </p:normalViewPr>
  <p:slideViewPr>
    <p:cSldViewPr>
      <p:cViewPr>
        <p:scale>
          <a:sx n="67" d="100"/>
          <a:sy n="67" d="100"/>
        </p:scale>
        <p:origin x="-970" y="-29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7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0" d="100"/>
          <a:sy n="50" d="100"/>
        </p:scale>
        <p:origin x="-268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CA4DB-FE29-45AE-A09E-41E6FCC8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605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B14FBA-63CE-4F49-AC33-42A5C92C2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178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92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784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175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567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959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351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743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134" algn="l" defTabSz="101878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943" indent="-292286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9143" indent="-233829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6800" indent="-233829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4457" indent="-233829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2114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9772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7429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5086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E735AC-CBF1-4482-9907-FA82ED8ABA5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511675" cy="34861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CA" dirty="0" smtClean="0"/>
          </a:p>
          <a:p>
            <a:pPr marL="171450" indent="-171450" eaLnBrk="1" hangingPunct="1">
              <a:buFontTx/>
              <a:buChar char="-"/>
            </a:pPr>
            <a:endParaRPr lang="en-CA" dirty="0" smtClean="0"/>
          </a:p>
          <a:p>
            <a:pPr marL="171450" indent="-171450" eaLnBrk="1" hangingPunct="1">
              <a:buFontTx/>
              <a:buChar char="-"/>
            </a:pPr>
            <a:endParaRPr lang="en-US" dirty="0" smtClean="0"/>
          </a:p>
        </p:txBody>
      </p:sp>
      <p:sp>
        <p:nvSpPr>
          <p:cNvPr id="58373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9943" indent="-292286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9143" indent="-233829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6800" indent="-233829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4457" indent="-233829" defTabSz="932067" eaLnBrk="0" hangingPunct="0"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2114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9772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7429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5086" indent="-233829" defTabSz="932067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30095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i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7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0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0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4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8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40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38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8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5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9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87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97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i="1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8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i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B14FBA-63CE-4F49-AC33-42A5C92C2F4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7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752600"/>
            <a:ext cx="5410200" cy="2362200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5486400" cy="8382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50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08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733800"/>
            <a:ext cx="8549640" cy="1696085"/>
          </a:xfrm>
        </p:spPr>
        <p:txBody>
          <a:bodyPr anchor="b"/>
          <a:lstStyle>
            <a:lvl1pPr algn="l">
              <a:defRPr sz="45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5978313"/>
            <a:ext cx="8549640" cy="6510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5093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90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733800"/>
            <a:ext cx="8549640" cy="1696085"/>
          </a:xfrm>
        </p:spPr>
        <p:txBody>
          <a:bodyPr anchor="b"/>
          <a:lstStyle>
            <a:lvl1pPr algn="l">
              <a:defRPr sz="45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5978313"/>
            <a:ext cx="8549640" cy="65108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5093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7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49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514600"/>
            <a:ext cx="4145279" cy="421502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279811" y="2514600"/>
            <a:ext cx="4145279" cy="4215025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051211" y="1371600"/>
            <a:ext cx="0" cy="5410200"/>
          </a:xfrm>
          <a:prstGeom prst="line">
            <a:avLst/>
          </a:prstGeom>
          <a:ln w="12700" cmpd="sng">
            <a:solidFill>
              <a:srgbClr val="64122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99343" y="1524000"/>
            <a:ext cx="4267200" cy="762000"/>
          </a:xfrm>
          <a:prstGeom prst="rect">
            <a:avLst/>
          </a:prstGeom>
          <a:solidFill>
            <a:srgbClr val="64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135879" y="1524000"/>
            <a:ext cx="4267200" cy="762000"/>
          </a:xfrm>
          <a:prstGeom prst="rect">
            <a:avLst/>
          </a:prstGeom>
          <a:solidFill>
            <a:srgbClr val="64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73107" y="1628424"/>
            <a:ext cx="3733800" cy="609600"/>
          </a:xfrm>
        </p:spPr>
        <p:txBody>
          <a:bodyPr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LEFT SIDE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356011" y="1628424"/>
            <a:ext cx="37338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RIGHT SIDE</a:t>
            </a:r>
          </a:p>
        </p:txBody>
      </p:sp>
    </p:spTree>
    <p:extLst>
      <p:ext uri="{BB962C8B-B14F-4D97-AF65-F5344CB8AC3E}">
        <p14:creationId xmlns:p14="http://schemas.microsoft.com/office/powerpoint/2010/main" val="62221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66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600200"/>
            <a:ext cx="5135879" cy="4663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19800" y="1615439"/>
            <a:ext cx="3581400" cy="46482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600200"/>
            <a:ext cx="5135879" cy="4663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019800" y="1615439"/>
            <a:ext cx="3581400" cy="19812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19800" y="3901439"/>
            <a:ext cx="3581400" cy="19812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3 or mor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600200"/>
            <a:ext cx="9098279" cy="23012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33400" y="4358639"/>
            <a:ext cx="2667000" cy="19812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702052" y="4358639"/>
            <a:ext cx="2667000" cy="19812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858000" y="4358639"/>
            <a:ext cx="2667000" cy="19812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E_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2971801"/>
            <a:ext cx="8549640" cy="1828799"/>
          </a:xfrm>
        </p:spPr>
        <p:txBody>
          <a:bodyPr anchor="b"/>
          <a:lstStyle>
            <a:lvl1pPr algn="ctr">
              <a:defRPr sz="65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39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CE_Template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1" y="457200"/>
            <a:ext cx="9372600" cy="831743"/>
          </a:xfrm>
          <a:prstGeom prst="rect">
            <a:avLst/>
          </a:prstGeom>
        </p:spPr>
        <p:txBody>
          <a:bodyPr vert="horz" lIns="101879" tIns="50939" rIns="101879" bIns="50939" rtlCol="0" anchor="t">
            <a:noAutofit/>
          </a:bodyPr>
          <a:lstStyle/>
          <a:p>
            <a:r>
              <a:rPr lang="en-US" smtClean="0"/>
              <a:t>CLICK TO WRITE TITLE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00200"/>
            <a:ext cx="9052560" cy="5129425"/>
          </a:xfrm>
          <a:prstGeom prst="rect">
            <a:avLst/>
          </a:prstGeom>
        </p:spPr>
        <p:txBody>
          <a:bodyPr vert="horz" lIns="101879" tIns="50939" rIns="101879" bIns="509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7207252"/>
            <a:ext cx="2346960" cy="413808"/>
          </a:xfrm>
          <a:prstGeom prst="rect">
            <a:avLst/>
          </a:prstGeom>
        </p:spPr>
        <p:txBody>
          <a:bodyPr vert="horz" lIns="101879" tIns="50939" rIns="101879" bIns="50939" rtlCol="0" anchor="ctr"/>
          <a:lstStyle>
            <a:lvl1pPr algn="l">
              <a:defRPr sz="17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6744905-FB8B-4169-A7D5-EE432A39889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22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0" r:id="rId4"/>
    <p:sldLayoutId id="2147483661" r:id="rId5"/>
    <p:sldLayoutId id="2147483656" r:id="rId6"/>
    <p:sldLayoutId id="2147483659" r:id="rId7"/>
    <p:sldLayoutId id="2147483660" r:id="rId8"/>
    <p:sldLayoutId id="2147483662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018784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rgbClr val="641226"/>
          </a:solidFill>
          <a:latin typeface="Arial"/>
          <a:ea typeface="+mj-ea"/>
          <a:cs typeface="Arial"/>
        </a:defRPr>
      </a:lvl1pPr>
    </p:titleStyle>
    <p:bodyStyle>
      <a:lvl1pPr marL="382044" indent="-382044" algn="l" defTabSz="1018784" rtl="0" eaLnBrk="1" latinLnBrk="0" hangingPunct="1">
        <a:lnSpc>
          <a:spcPct val="110000"/>
        </a:lnSpc>
        <a:spcBef>
          <a:spcPct val="20000"/>
        </a:spcBef>
        <a:buClr>
          <a:srgbClr val="641226"/>
        </a:buClr>
        <a:buFont typeface="Arial" pitchFamily="34" charset="0"/>
        <a:buChar char="•"/>
        <a:defRPr sz="2200" kern="1200" spc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827762" indent="-318370" algn="l" defTabSz="1018784" rtl="0" eaLnBrk="1" latinLnBrk="0" hangingPunct="1">
        <a:lnSpc>
          <a:spcPct val="110000"/>
        </a:lnSpc>
        <a:spcBef>
          <a:spcPct val="20000"/>
        </a:spcBef>
        <a:buClr>
          <a:srgbClr val="641226"/>
        </a:buClr>
        <a:buFont typeface="Arial" pitchFamily="34" charset="0"/>
        <a:buChar char="–"/>
        <a:defRPr sz="2200" kern="1200" spc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273480" indent="-254696" algn="l" defTabSz="1018784" rtl="0" eaLnBrk="1" latinLnBrk="0" hangingPunct="1">
        <a:lnSpc>
          <a:spcPct val="110000"/>
        </a:lnSpc>
        <a:spcBef>
          <a:spcPct val="20000"/>
        </a:spcBef>
        <a:buClr>
          <a:srgbClr val="641226"/>
        </a:buClr>
        <a:buFont typeface="Arial" pitchFamily="34" charset="0"/>
        <a:buChar char="•"/>
        <a:defRPr sz="2200" kern="1200" spc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782871" indent="-254696" algn="l" defTabSz="1018784" rtl="0" eaLnBrk="1" latinLnBrk="0" hangingPunct="1">
        <a:lnSpc>
          <a:spcPct val="110000"/>
        </a:lnSpc>
        <a:spcBef>
          <a:spcPct val="20000"/>
        </a:spcBef>
        <a:buClr>
          <a:srgbClr val="641226"/>
        </a:buClr>
        <a:buFont typeface="Arial" pitchFamily="34" charset="0"/>
        <a:buChar char="–"/>
        <a:defRPr sz="2200" kern="1200" spc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292263" indent="-254696" algn="l" defTabSz="1018784" rtl="0" eaLnBrk="1" latinLnBrk="0" hangingPunct="1">
        <a:lnSpc>
          <a:spcPct val="110000"/>
        </a:lnSpc>
        <a:spcBef>
          <a:spcPct val="20000"/>
        </a:spcBef>
        <a:buClr>
          <a:srgbClr val="641226"/>
        </a:buClr>
        <a:buFont typeface="Arial" pitchFamily="34" charset="0"/>
        <a:buChar char="»"/>
        <a:defRPr sz="2200" kern="1200" spc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801655" indent="-254696" algn="l" defTabSz="101878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047" indent="-254696" algn="l" defTabSz="101878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439" indent="-254696" algn="l" defTabSz="101878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830" indent="-254696" algn="l" defTabSz="101878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92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84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75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567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959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351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743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134" algn="l" defTabSz="101878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lipeleon.com/its-my-business1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playerstrust.com/your-trust/career/babson-college/basic-training-its-my-busines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LEADING WITH INFLUENCE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54864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Audie McCarthy </a:t>
            </a:r>
          </a:p>
          <a:p>
            <a:r>
              <a:rPr lang="en-US" dirty="0" smtClean="0"/>
              <a:t>President &amp; CEO </a:t>
            </a:r>
          </a:p>
          <a:p>
            <a:r>
              <a:rPr lang="en-US" dirty="0" smtClean="0"/>
              <a:t>Mohawk College Enterprise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ATTRIBUTES </a:t>
            </a:r>
            <a:br>
              <a:rPr lang="en-CA" dirty="0" smtClean="0"/>
            </a:br>
            <a:endParaRPr lang="en-CA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9052560" cy="5458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000" dirty="0" smtClean="0">
                <a:solidFill>
                  <a:srgbClr val="641226"/>
                </a:solidFill>
              </a:rPr>
              <a:t>Emotional Intelligence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Recognizing, understanding </a:t>
            </a:r>
            <a:r>
              <a:rPr lang="en-CA" sz="2800" dirty="0"/>
              <a:t>and </a:t>
            </a:r>
            <a:r>
              <a:rPr lang="en-CA" sz="2800" dirty="0" smtClean="0"/>
              <a:t>managing one’s </a:t>
            </a:r>
            <a:r>
              <a:rPr lang="en-CA" sz="2800" dirty="0"/>
              <a:t>own </a:t>
            </a:r>
            <a:r>
              <a:rPr lang="en-CA" sz="2800" dirty="0" smtClean="0"/>
              <a:t>emotions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Recognizing, understanding </a:t>
            </a:r>
            <a:r>
              <a:rPr lang="en-CA" sz="2800" dirty="0"/>
              <a:t>and </a:t>
            </a:r>
            <a:r>
              <a:rPr lang="en-CA" sz="2800" dirty="0" smtClean="0"/>
              <a:t>influencing </a:t>
            </a:r>
            <a:r>
              <a:rPr lang="en-CA" sz="2800" dirty="0"/>
              <a:t>the emotions of others</a:t>
            </a:r>
            <a:endParaRPr lang="en-CA" sz="2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CA" sz="2800" dirty="0" smtClean="0"/>
          </a:p>
          <a:p>
            <a:pPr marL="509392" lvl="1" indent="0">
              <a:buNone/>
            </a:pPr>
            <a:endParaRPr lang="en-US" sz="1200" dirty="0" smtClean="0"/>
          </a:p>
          <a:p>
            <a:pPr marL="509392" lvl="1" indent="0">
              <a:buNone/>
            </a:pPr>
            <a:endParaRPr lang="en-US" sz="1200" dirty="0"/>
          </a:p>
          <a:p>
            <a:pPr marL="509392" lvl="1" indent="0">
              <a:buNone/>
            </a:pPr>
            <a:endParaRPr lang="en-US" sz="1200" dirty="0" smtClean="0"/>
          </a:p>
          <a:p>
            <a:pPr marL="509392" lvl="1" indent="0">
              <a:buNone/>
            </a:pPr>
            <a:endParaRPr lang="en-US" sz="1200" dirty="0"/>
          </a:p>
          <a:p>
            <a:pPr marL="509392" lvl="1" indent="0">
              <a:buNone/>
            </a:pPr>
            <a:r>
              <a:rPr lang="en-US" sz="1200" dirty="0" smtClean="0"/>
              <a:t>www.ihhp.com/meaning-of-emotional-intelligence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ü"/>
            </a:pP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114800"/>
            <a:ext cx="1459897" cy="1485900"/>
          </a:xfrm>
          <a:prstGeom prst="rect">
            <a:avLst/>
          </a:prstGeom>
          <a:ln>
            <a:solidFill>
              <a:srgbClr val="641226"/>
            </a:solidFill>
          </a:ln>
        </p:spPr>
      </p:pic>
    </p:spTree>
    <p:extLst>
      <p:ext uri="{BB962C8B-B14F-4D97-AF65-F5344CB8AC3E}">
        <p14:creationId xmlns:p14="http://schemas.microsoft.com/office/powerpoint/2010/main" val="3199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US" dirty="0"/>
          </a:p>
          <a:p>
            <a:endParaRPr lang="en-US" sz="1200" dirty="0" smtClean="0">
              <a:hlinkClick r:id="rId3"/>
            </a:endParaRPr>
          </a:p>
          <a:p>
            <a:r>
              <a:rPr lang="en-CA" sz="1200" dirty="0" smtClean="0">
                <a:hlinkClick r:id="rId3"/>
              </a:rPr>
              <a:t>Plus.google.com </a:t>
            </a:r>
            <a:endParaRPr lang="en-US" sz="1200" dirty="0">
              <a:hlinkClick r:id="rId3"/>
            </a:endParaRPr>
          </a:p>
          <a:p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://www.felipeleon.com/its-my-business1</a:t>
            </a:r>
            <a:r>
              <a:rPr lang="en-US" sz="1200" dirty="0" smtClean="0">
                <a:hlinkClick r:id="rId3"/>
              </a:rPr>
              <a:t>/</a:t>
            </a:r>
            <a:endParaRPr lang="en-CA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playerstrust.com/your-trust/career/babson-college/basic-training-its-my-business</a:t>
            </a:r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4" name="Picture 3" descr="https://static1.squarespace.com/static/513fa71de4b0f56ab2d9ee99/52846061e4b0b817d0c57f6a/52bbcf3ce4b0d7a3765a0c20/1388039998385/Logo_IMB_1.jpg?format=1000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60" y="1676400"/>
            <a:ext cx="2542540" cy="1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playerstrust.blob.core.windows.net/media/Default/partner-logos/Babson-stacke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60" y="3733800"/>
            <a:ext cx="2564130" cy="130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60" y="15240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“Every </a:t>
            </a:r>
            <a:r>
              <a:rPr lang="en-US" dirty="0"/>
              <a:t>single person who works within a business, for example, owns the responsibility of showing leadership at their craft. Every single teammate is the CEO of their own small business unit called their job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     – </a:t>
            </a:r>
            <a:r>
              <a:rPr lang="en-US" i="1" dirty="0"/>
              <a:t>Robin Sharma, The Leader </a:t>
            </a:r>
            <a:r>
              <a:rPr lang="en-US" i="1" dirty="0" smtClean="0"/>
              <a:t>Who Had </a:t>
            </a:r>
            <a:r>
              <a:rPr lang="en-US" i="1" dirty="0"/>
              <a:t>N</a:t>
            </a:r>
            <a:r>
              <a:rPr lang="en-US" i="1" dirty="0" smtClean="0"/>
              <a:t>o </a:t>
            </a:r>
            <a:r>
              <a:rPr lang="en-US" i="1" dirty="0"/>
              <a:t>Title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641226"/>
                </a:solidFill>
              </a:rPr>
              <a:t>“Distributed </a:t>
            </a:r>
            <a:r>
              <a:rPr lang="en-US" b="1" dirty="0">
                <a:solidFill>
                  <a:srgbClr val="641226"/>
                </a:solidFill>
              </a:rPr>
              <a:t>leadership</a:t>
            </a:r>
            <a:r>
              <a:rPr lang="en-US" dirty="0">
                <a:solidFill>
                  <a:srgbClr val="641226"/>
                </a:solidFill>
              </a:rPr>
              <a:t> </a:t>
            </a:r>
            <a:r>
              <a:rPr lang="en-US" dirty="0"/>
              <a:t>is a conceptual and analytical approach to understanding how the work of </a:t>
            </a:r>
            <a:r>
              <a:rPr lang="en-US" b="1" dirty="0">
                <a:solidFill>
                  <a:srgbClr val="641226"/>
                </a:solidFill>
              </a:rPr>
              <a:t>leadership</a:t>
            </a:r>
            <a:r>
              <a:rPr lang="en-US" dirty="0"/>
              <a:t> takes place among the people and in context of a complex organization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i="1" dirty="0"/>
              <a:t>Wikipedia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Assumes </a:t>
            </a:r>
            <a:r>
              <a:rPr lang="en-US" sz="2800" dirty="0"/>
              <a:t>leadership is basically about </a:t>
            </a:r>
            <a:r>
              <a:rPr lang="en-US" sz="2800" dirty="0" smtClean="0"/>
              <a:t>influence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             Confidence                   Competence 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                               Trustworthiness 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2800" dirty="0" smtClean="0"/>
              <a:t>                        Strong communications  </a:t>
            </a:r>
          </a:p>
          <a:p>
            <a:pPr marL="0" indent="0">
              <a:buNone/>
            </a:pPr>
            <a:r>
              <a:rPr lang="en-CA" sz="2800" dirty="0" smtClean="0"/>
              <a:t>   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                     Emotional </a:t>
            </a:r>
            <a:r>
              <a:rPr lang="en-CA" sz="2800" dirty="0"/>
              <a:t>intelligence    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DISTRIBUTED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dirty="0"/>
              <a:t>Change can be driven from the </a:t>
            </a:r>
            <a:r>
              <a:rPr lang="en-CA" sz="2800" dirty="0" smtClean="0"/>
              <a:t>front-line! Employees at Southwest Airlines took </a:t>
            </a:r>
            <a:r>
              <a:rPr lang="en-CA" sz="2800" dirty="0"/>
              <a:t>the lead in </a:t>
            </a:r>
            <a:r>
              <a:rPr lang="en-CA" sz="2800" dirty="0" smtClean="0"/>
              <a:t>finding new </a:t>
            </a:r>
            <a:r>
              <a:rPr lang="en-CA" sz="2800" dirty="0"/>
              <a:t>ways to reduce turnaround </a:t>
            </a:r>
            <a:r>
              <a:rPr lang="en-CA" sz="2800" dirty="0" smtClean="0"/>
              <a:t>times. </a:t>
            </a:r>
            <a:endParaRPr lang="en-CA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http://freevectorlogo.net/wp-content/uploads/2012/05/southwest-airlines-logo-vector-0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5720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6858000"/>
            <a:ext cx="426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Image source: https://images.google.com</a:t>
            </a:r>
          </a:p>
        </p:txBody>
      </p:sp>
    </p:spTree>
    <p:extLst>
      <p:ext uri="{BB962C8B-B14F-4D97-AF65-F5344CB8AC3E}">
        <p14:creationId xmlns:p14="http://schemas.microsoft.com/office/powerpoint/2010/main" val="15934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 smtClean="0">
                <a:solidFill>
                  <a:srgbClr val="641226"/>
                </a:solidFill>
              </a:rPr>
              <a:t>Benefits </a:t>
            </a:r>
            <a:endParaRPr lang="en-US" sz="3000" dirty="0" smtClean="0">
              <a:solidFill>
                <a:srgbClr val="641226"/>
              </a:solidFill>
            </a:endParaRPr>
          </a:p>
          <a:p>
            <a:r>
              <a:rPr lang="en-US" sz="2800" dirty="0" smtClean="0"/>
              <a:t>Generates </a:t>
            </a:r>
            <a:r>
              <a:rPr lang="en-US" sz="2800" dirty="0"/>
              <a:t>more </a:t>
            </a:r>
            <a:r>
              <a:rPr lang="en-US" sz="2800" dirty="0" smtClean="0"/>
              <a:t>ideas and opportunities </a:t>
            </a:r>
          </a:p>
          <a:p>
            <a:r>
              <a:rPr lang="en-US" sz="2800" dirty="0" smtClean="0"/>
              <a:t>Builds capacity</a:t>
            </a:r>
            <a:endParaRPr lang="en-US" sz="2800" dirty="0"/>
          </a:p>
          <a:p>
            <a:r>
              <a:rPr lang="en-US" sz="2800" dirty="0" smtClean="0"/>
              <a:t>Leadership </a:t>
            </a:r>
            <a:r>
              <a:rPr lang="en-US" sz="2800" dirty="0"/>
              <a:t>by </a:t>
            </a:r>
            <a:r>
              <a:rPr lang="en-US" sz="2800" dirty="0" smtClean="0"/>
              <a:t>expertise </a:t>
            </a:r>
            <a:r>
              <a:rPr lang="en-US" sz="2800" dirty="0"/>
              <a:t>rather than leadership by role or years of </a:t>
            </a:r>
            <a:r>
              <a:rPr lang="en-US" sz="2800" dirty="0" smtClean="0"/>
              <a:t>experience</a:t>
            </a:r>
          </a:p>
          <a:p>
            <a:r>
              <a:rPr lang="en-CA" sz="2800" dirty="0" smtClean="0"/>
              <a:t>Increases employee motivation and loyalty </a:t>
            </a:r>
          </a:p>
          <a:p>
            <a:r>
              <a:rPr lang="en-CA" sz="2800" dirty="0" smtClean="0"/>
              <a:t>Increases efficiencies and profits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44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DISTRIBUTED LEADERSHIP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Commitment from the top </a:t>
            </a:r>
          </a:p>
          <a:p>
            <a:r>
              <a:rPr lang="en-CA" sz="2800" dirty="0" smtClean="0"/>
              <a:t>Employees willing to take responsibility for decision making and for the results of their decision making </a:t>
            </a:r>
          </a:p>
          <a:p>
            <a:r>
              <a:rPr lang="en-CA" sz="2800" dirty="0" smtClean="0"/>
              <a:t>Trust up and down and across organizations </a:t>
            </a:r>
          </a:p>
          <a:p>
            <a:r>
              <a:rPr lang="en-CA" sz="2800" dirty="0" smtClean="0"/>
              <a:t>A common vision and guiding principles</a:t>
            </a:r>
          </a:p>
          <a:p>
            <a:r>
              <a:rPr lang="en-CA" sz="2800" dirty="0" smtClean="0"/>
              <a:t>An open and transparent organization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600200"/>
            <a:ext cx="9098279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b="1" dirty="0" smtClean="0">
                <a:solidFill>
                  <a:srgbClr val="641226"/>
                </a:solidFill>
              </a:rPr>
              <a:t>GO FORWARD</a:t>
            </a:r>
          </a:p>
          <a:p>
            <a:pPr marL="0" indent="0" algn="ctr">
              <a:buNone/>
            </a:pPr>
            <a:r>
              <a:rPr lang="en-CA" sz="4000" b="1" dirty="0" smtClean="0">
                <a:solidFill>
                  <a:srgbClr val="641226"/>
                </a:solidFill>
              </a:rPr>
              <a:t>BE AN INFLUENCER </a:t>
            </a:r>
          </a:p>
          <a:p>
            <a:pPr marL="0" indent="0" algn="ctr">
              <a:buNone/>
            </a:pPr>
            <a:r>
              <a:rPr lang="en-CA" sz="4000" b="1" dirty="0" smtClean="0">
                <a:solidFill>
                  <a:srgbClr val="641226"/>
                </a:solidFill>
              </a:rPr>
              <a:t> </a:t>
            </a:r>
            <a:r>
              <a:rPr lang="en-CA" sz="4000" b="1" dirty="0">
                <a:solidFill>
                  <a:srgbClr val="641226"/>
                </a:solidFill>
              </a:rPr>
              <a:t>AND </a:t>
            </a:r>
            <a:r>
              <a:rPr lang="en-CA" sz="4000" b="1" dirty="0" smtClean="0">
                <a:solidFill>
                  <a:srgbClr val="641226"/>
                </a:solidFill>
              </a:rPr>
              <a:t>LEAD! </a:t>
            </a:r>
            <a:endParaRPr lang="en-US" sz="4000" b="1" dirty="0">
              <a:solidFill>
                <a:srgbClr val="641226"/>
              </a:solidFill>
            </a:endParaRPr>
          </a:p>
          <a:p>
            <a:pPr marL="0" indent="0" algn="ctr">
              <a:buNone/>
            </a:pPr>
            <a:endParaRPr lang="en-CA" sz="4000" b="1" dirty="0" smtClean="0">
              <a:solidFill>
                <a:srgbClr val="641226"/>
              </a:solidFill>
            </a:endParaRPr>
          </a:p>
          <a:p>
            <a:pPr marL="0" indent="0" algn="ctr">
              <a:buNone/>
            </a:pPr>
            <a:r>
              <a:rPr lang="en-CA" sz="4000" b="1" dirty="0" smtClean="0">
                <a:solidFill>
                  <a:srgbClr val="641226"/>
                </a:solidFill>
              </a:rPr>
              <a:t>Thank you for listening! </a:t>
            </a:r>
            <a:endParaRPr lang="en-US" sz="4000" b="1" dirty="0">
              <a:solidFill>
                <a:srgbClr val="641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</a:t>
            </a:r>
            <a:br>
              <a:rPr lang="en-US"/>
            </a:br>
            <a:r>
              <a:rPr lang="en-US"/>
              <a:t>for your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4260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-image" descr="https://images-na.ssl-images-amazon.com/images/I/51R6oYM60ZL._AA300_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2543"/>
            <a:ext cx="2705100" cy="30552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1" y="457200"/>
            <a:ext cx="9372600" cy="831743"/>
          </a:xfrm>
        </p:spPr>
        <p:txBody>
          <a:bodyPr/>
          <a:lstStyle/>
          <a:p>
            <a:r>
              <a:rPr lang="en-CA" dirty="0" smtClean="0"/>
              <a:t>FAMOUS AUTHORS </a:t>
            </a:r>
            <a:endParaRPr lang="en-US" dirty="0"/>
          </a:p>
        </p:txBody>
      </p:sp>
      <p:pic>
        <p:nvPicPr>
          <p:cNvPr id="6" name="Picture 5" descr="C:\Users\amccarthy\AppData\Local\Microsoft\Windows\Temporary Internet Files\Content.Word\IMG_20170309_09360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3" y="2202543"/>
            <a:ext cx="3048000" cy="29790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400" y="6858000"/>
            <a:ext cx="426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Image source: https://images.google.com</a:t>
            </a:r>
          </a:p>
        </p:txBody>
      </p:sp>
    </p:spTree>
    <p:extLst>
      <p:ext uri="{BB962C8B-B14F-4D97-AF65-F5344CB8AC3E}">
        <p14:creationId xmlns:p14="http://schemas.microsoft.com/office/powerpoint/2010/main" val="8809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LEADERSHIP QUOTES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2800" dirty="0" smtClean="0"/>
              <a:t>“Never </a:t>
            </a:r>
            <a:r>
              <a:rPr lang="en-CA" sz="2800" dirty="0"/>
              <a:t>doubt that a small group of thoughtful committed citizens can change the world. Indeed, it is the only thing that ever has</a:t>
            </a:r>
            <a:r>
              <a:rPr lang="en-CA" sz="2800" dirty="0" smtClean="0"/>
              <a:t>.”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   -</a:t>
            </a:r>
            <a:r>
              <a:rPr lang="en-CA" sz="2800" dirty="0"/>
              <a:t> </a:t>
            </a:r>
            <a:r>
              <a:rPr lang="en-CA" sz="2800" i="1" dirty="0"/>
              <a:t>Margaret Mead, cultural </a:t>
            </a:r>
            <a:r>
              <a:rPr lang="en-CA" sz="2800" i="1" dirty="0" smtClean="0"/>
              <a:t>anthropologist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CA" sz="2800" dirty="0" smtClean="0"/>
              <a:t>“If </a:t>
            </a:r>
            <a:r>
              <a:rPr lang="en-CA" sz="2800" dirty="0"/>
              <a:t>your actions create a legacy that inspires others to dream more, learn more, do more and become more, then, you are an excellent </a:t>
            </a:r>
            <a:r>
              <a:rPr lang="en-CA" sz="2800" dirty="0" smtClean="0"/>
              <a:t>leader.”</a:t>
            </a:r>
          </a:p>
          <a:p>
            <a:pPr marL="0" indent="0">
              <a:buNone/>
            </a:pPr>
            <a:r>
              <a:rPr lang="en-CA" sz="2800" dirty="0"/>
              <a:t> </a:t>
            </a:r>
            <a:r>
              <a:rPr lang="en-CA" sz="2800" dirty="0" smtClean="0"/>
              <a:t>     -</a:t>
            </a:r>
            <a:r>
              <a:rPr lang="en-CA" sz="2800" dirty="0"/>
              <a:t> Dolly Parton, </a:t>
            </a:r>
            <a:r>
              <a:rPr lang="en-CA" sz="2800" dirty="0" smtClean="0"/>
              <a:t>singer-songwriter   </a:t>
            </a:r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LEADING WITH INFLUENCE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More profound than leading by your positional power alone 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 descr="https://designthinkingwithsap.com/img/big-think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18288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11879" y="2895600"/>
            <a:ext cx="525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About a person who influenced  you…</a:t>
            </a:r>
          </a:p>
          <a:p>
            <a:endParaRPr lang="en-CA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641226"/>
              </a:buClr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Who was it? </a:t>
            </a:r>
          </a:p>
          <a:p>
            <a:pPr marL="342900" indent="-342900">
              <a:buClr>
                <a:srgbClr val="641226"/>
              </a:buClr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did they influence you to do? </a:t>
            </a:r>
          </a:p>
          <a:p>
            <a:pPr marL="342900" indent="-342900">
              <a:buClr>
                <a:srgbClr val="641226"/>
              </a:buClr>
              <a:buFont typeface="Arial" panose="020B0604020202020204" pitchFamily="34" charset="0"/>
              <a:buChar char="•"/>
            </a:pP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What was it about them that persuaded you to do it?  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858000"/>
            <a:ext cx="426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Image source: https://images.google.com</a:t>
            </a:r>
          </a:p>
        </p:txBody>
      </p:sp>
    </p:spTree>
    <p:extLst>
      <p:ext uri="{BB962C8B-B14F-4D97-AF65-F5344CB8AC3E}">
        <p14:creationId xmlns:p14="http://schemas.microsoft.com/office/powerpoint/2010/main" val="15491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ATTRIBUTES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Confidence </a:t>
            </a:r>
          </a:p>
          <a:p>
            <a:r>
              <a:rPr lang="en-CA" sz="2800" dirty="0" smtClean="0"/>
              <a:t>Competence </a:t>
            </a:r>
          </a:p>
          <a:p>
            <a:r>
              <a:rPr lang="en-CA" sz="2800" dirty="0" smtClean="0"/>
              <a:t>Trustworthiness </a:t>
            </a:r>
          </a:p>
          <a:p>
            <a:r>
              <a:rPr lang="en-CA" sz="2800" dirty="0" smtClean="0"/>
              <a:t>Strong communicator</a:t>
            </a:r>
          </a:p>
          <a:p>
            <a:r>
              <a:rPr lang="en-CA" sz="2800" dirty="0" smtClean="0"/>
              <a:t>Emotional intelligence    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90" y="1721749"/>
            <a:ext cx="4343400" cy="2443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858000"/>
            <a:ext cx="426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Image source: https://images.google.com</a:t>
            </a:r>
          </a:p>
        </p:txBody>
      </p:sp>
    </p:spTree>
    <p:extLst>
      <p:ext uri="{BB962C8B-B14F-4D97-AF65-F5344CB8AC3E}">
        <p14:creationId xmlns:p14="http://schemas.microsoft.com/office/powerpoint/2010/main" val="31702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CA" sz="3000" dirty="0" smtClean="0">
                <a:solidFill>
                  <a:srgbClr val="641226"/>
                </a:solidFill>
              </a:rPr>
              <a:t>Confidence </a:t>
            </a:r>
            <a:endParaRPr lang="en-CA" sz="3000" dirty="0">
              <a:solidFill>
                <a:srgbClr val="641226"/>
              </a:solidFill>
            </a:endParaRP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Feeling certain about </a:t>
            </a:r>
            <a:r>
              <a:rPr lang="en-CA" sz="2800" dirty="0">
                <a:solidFill>
                  <a:schemeClr val="tx1"/>
                </a:solidFill>
              </a:rPr>
              <a:t>your </a:t>
            </a:r>
            <a:r>
              <a:rPr lang="en-CA" sz="2800" dirty="0" smtClean="0">
                <a:solidFill>
                  <a:schemeClr val="tx1"/>
                </a:solidFill>
              </a:rPr>
              <a:t>abilities </a:t>
            </a:r>
            <a:endParaRPr lang="en-CA" sz="2800" dirty="0">
              <a:solidFill>
                <a:schemeClr val="tx1"/>
              </a:solidFill>
            </a:endParaRP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Presenting </a:t>
            </a:r>
            <a:r>
              <a:rPr lang="en-CA" sz="2800" dirty="0">
                <a:solidFill>
                  <a:schemeClr val="tx1"/>
                </a:solidFill>
              </a:rPr>
              <a:t>yourself to </a:t>
            </a:r>
            <a:r>
              <a:rPr lang="en-CA" sz="2800" dirty="0" smtClean="0">
                <a:solidFill>
                  <a:schemeClr val="tx1"/>
                </a:solidFill>
              </a:rPr>
              <a:t>others positively  </a:t>
            </a:r>
            <a:endParaRPr lang="en-CA" sz="2800" dirty="0">
              <a:solidFill>
                <a:schemeClr val="tx1"/>
              </a:solidFill>
            </a:endParaRP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Communicating with </a:t>
            </a:r>
            <a:r>
              <a:rPr lang="en-CA" sz="2800" dirty="0">
                <a:solidFill>
                  <a:schemeClr val="tx1"/>
                </a:solidFill>
              </a:rPr>
              <a:t>respect, professionalism and honesty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Taking </a:t>
            </a:r>
            <a:r>
              <a:rPr lang="en-CA" sz="2800" dirty="0">
                <a:solidFill>
                  <a:schemeClr val="tx1"/>
                </a:solidFill>
              </a:rPr>
              <a:t>responsibility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Showing </a:t>
            </a:r>
            <a:r>
              <a:rPr lang="en-CA" sz="2800" dirty="0">
                <a:solidFill>
                  <a:schemeClr val="tx1"/>
                </a:solidFill>
              </a:rPr>
              <a:t>you trust others by passing on required information, techniques, skills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Involving </a:t>
            </a:r>
            <a:r>
              <a:rPr lang="en-CA" sz="2800" dirty="0">
                <a:solidFill>
                  <a:schemeClr val="tx1"/>
                </a:solidFill>
              </a:rPr>
              <a:t>others in decisions – be part of the team and encourage others to do the </a:t>
            </a:r>
            <a:r>
              <a:rPr lang="en-CA" sz="2800" dirty="0" smtClean="0">
                <a:solidFill>
                  <a:schemeClr val="tx1"/>
                </a:solidFill>
              </a:rPr>
              <a:t>same  </a:t>
            </a:r>
          </a:p>
          <a:p>
            <a:pPr lvl="1"/>
            <a:endParaRPr lang="en-CA" sz="2800" dirty="0">
              <a:solidFill>
                <a:schemeClr val="tx1"/>
              </a:solidFill>
            </a:endParaRPr>
          </a:p>
          <a:p>
            <a:pPr lvl="1"/>
            <a:endParaRPr lang="en-CA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CA" sz="3000" dirty="0" smtClean="0">
                <a:solidFill>
                  <a:srgbClr val="641226"/>
                </a:solidFill>
              </a:rPr>
              <a:t>Competence</a:t>
            </a:r>
            <a:endParaRPr lang="en-CA" sz="3000" dirty="0">
              <a:solidFill>
                <a:srgbClr val="64122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Applying skills and knowledge to a situation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Acting effectively, doing something well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>
                <a:solidFill>
                  <a:schemeClr val="tx1"/>
                </a:solidFill>
              </a:rPr>
              <a:t>Putting specific qualifications to work </a:t>
            </a:r>
          </a:p>
          <a:p>
            <a:pPr lvl="1"/>
            <a:endParaRPr lang="en-CA" sz="2800" dirty="0" smtClean="0">
              <a:solidFill>
                <a:schemeClr val="tx1"/>
              </a:solidFill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08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ATTRIBUTES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1" y="1384193"/>
            <a:ext cx="9067799" cy="5129425"/>
          </a:xfrm>
          <a:prstGeom prst="rect">
            <a:avLst/>
          </a:prstGeom>
        </p:spPr>
        <p:txBody>
          <a:bodyPr vert="horz" lIns="101879" tIns="50939" rIns="101879" bIns="50939" rtlCol="0">
            <a:normAutofit/>
          </a:bodyPr>
          <a:lstStyle>
            <a:lvl1pPr marL="382044" indent="-382044" algn="l" defTabSz="1018784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641226"/>
              </a:buClr>
              <a:buFont typeface="Arial" pitchFamily="34" charset="0"/>
              <a:buChar char="•"/>
              <a:defRPr sz="22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827762" indent="-318370" algn="l" defTabSz="1018784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641226"/>
              </a:buClr>
              <a:buFont typeface="Arial" pitchFamily="34" charset="0"/>
              <a:buChar char="–"/>
              <a:defRPr sz="22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73480" indent="-254696" algn="l" defTabSz="1018784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641226"/>
              </a:buClr>
              <a:buFont typeface="Arial" pitchFamily="34" charset="0"/>
              <a:buChar char="•"/>
              <a:defRPr sz="22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782871" indent="-254696" algn="l" defTabSz="1018784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641226"/>
              </a:buClr>
              <a:buFont typeface="Arial" pitchFamily="34" charset="0"/>
              <a:buChar char="–"/>
              <a:defRPr sz="22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292263" indent="-254696" algn="l" defTabSz="1018784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641226"/>
              </a:buClr>
              <a:buFont typeface="Arial" pitchFamily="34" charset="0"/>
              <a:buChar char="»"/>
              <a:defRPr sz="220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801655" indent="-254696" algn="l" defTabSz="1018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047" indent="-254696" algn="l" defTabSz="1018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439" indent="-254696" algn="l" defTabSz="1018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830" indent="-254696" algn="l" defTabSz="1018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000" dirty="0" smtClean="0">
                <a:solidFill>
                  <a:srgbClr val="641226"/>
                </a:solidFill>
              </a:rPr>
              <a:t>Trustworthiness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Telling the truth, all the time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Respecting others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Following through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Being fair in thought and action </a:t>
            </a:r>
          </a:p>
          <a:p>
            <a:pPr marL="0" indent="0">
              <a:buNone/>
            </a:pPr>
            <a:endParaRPr lang="en-CA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52" y="1676400"/>
            <a:ext cx="2897547" cy="1938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858000"/>
            <a:ext cx="426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Image source: https://images.google.com</a:t>
            </a:r>
          </a:p>
        </p:txBody>
      </p:sp>
    </p:spTree>
    <p:extLst>
      <p:ext uri="{BB962C8B-B14F-4D97-AF65-F5344CB8AC3E}">
        <p14:creationId xmlns:p14="http://schemas.microsoft.com/office/powerpoint/2010/main" val="2820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ATTRIBUTES </a:t>
            </a:r>
            <a:br>
              <a:rPr lang="en-CA" dirty="0" smtClean="0"/>
            </a:br>
            <a:endParaRPr lang="en-CA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9052560" cy="5458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000" dirty="0" smtClean="0">
                <a:solidFill>
                  <a:srgbClr val="641226"/>
                </a:solidFill>
              </a:rPr>
              <a:t>Strong Communicator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Striving </a:t>
            </a:r>
            <a:r>
              <a:rPr lang="en-CA" sz="2800" dirty="0"/>
              <a:t>for </a:t>
            </a:r>
            <a:r>
              <a:rPr lang="en-CA" sz="2800" dirty="0" smtClean="0"/>
              <a:t>consistency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Being open and transparent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Exercising different forms of communication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Repeating the message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Being clear and concise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CA" sz="2800" dirty="0" smtClean="0"/>
              <a:t>Listening to understand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CA" sz="2800" dirty="0"/>
          </a:p>
          <a:p>
            <a:pPr lvl="1">
              <a:buFont typeface="Wingdings" panose="05000000000000000000" pitchFamily="2" charset="2"/>
              <a:buChar char="ü"/>
            </a:pP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191540"/>
            <a:ext cx="1459897" cy="1485900"/>
          </a:xfrm>
          <a:prstGeom prst="rect">
            <a:avLst/>
          </a:prstGeom>
          <a:ln>
            <a:solidFill>
              <a:srgbClr val="64122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6858000"/>
            <a:ext cx="4267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latin typeface="Arial"/>
                <a:cs typeface="Arial"/>
              </a:rPr>
              <a:t>Image source: https://images.google.com</a:t>
            </a:r>
          </a:p>
        </p:txBody>
      </p:sp>
    </p:spTree>
    <p:extLst>
      <p:ext uri="{BB962C8B-B14F-4D97-AF65-F5344CB8AC3E}">
        <p14:creationId xmlns:p14="http://schemas.microsoft.com/office/powerpoint/2010/main" val="31285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E Template B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MCE Template BC</Template>
  <TotalTime>2983</TotalTime>
  <Words>490</Words>
  <Application>Microsoft Office PowerPoint</Application>
  <PresentationFormat>Custom</PresentationFormat>
  <Paragraphs>140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MCE Template BC</vt:lpstr>
      <vt:lpstr>LEADING WITH INFLUENCE</vt:lpstr>
      <vt:lpstr>FAMOUS AUTHORS </vt:lpstr>
      <vt:lpstr>LEADERSHIP QUOTES </vt:lpstr>
      <vt:lpstr>LEADING WITH INFLUENCE </vt:lpstr>
      <vt:lpstr>CRITICAL ATTRIBUTES </vt:lpstr>
      <vt:lpstr>CRITICAL ATTRIBUTES</vt:lpstr>
      <vt:lpstr>CRITICAL ATTRIBUTES</vt:lpstr>
      <vt:lpstr>CRITICAL ATTRIBUTES</vt:lpstr>
      <vt:lpstr>CRITICAL ATTRIBUTES  </vt:lpstr>
      <vt:lpstr>CRITICAL ATTRIBUTES  </vt:lpstr>
      <vt:lpstr>DISTRIBUTED LEADERSHIP </vt:lpstr>
      <vt:lpstr>DISTRIBUTED LEADERSHIP </vt:lpstr>
      <vt:lpstr>DISTRIBUTED LEADERSHIP </vt:lpstr>
      <vt:lpstr>DISTRIBUTED LEADERSHIP </vt:lpstr>
      <vt:lpstr>DISTRIBUTED LEADERSHIP </vt:lpstr>
      <vt:lpstr>DISTRIBUTED LEADERSHIP </vt:lpstr>
      <vt:lpstr>PowerPoint Presentation</vt:lpstr>
      <vt:lpstr>Thank you  for your participation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lmacdonald</dc:creator>
  <cp:lastModifiedBy>Radmila Minor</cp:lastModifiedBy>
  <cp:revision>289</cp:revision>
  <cp:lastPrinted>2014-04-25T13:49:56Z</cp:lastPrinted>
  <dcterms:created xsi:type="dcterms:W3CDTF">2012-01-25T15:49:16Z</dcterms:created>
  <dcterms:modified xsi:type="dcterms:W3CDTF">2017-04-27T13:50:37Z</dcterms:modified>
</cp:coreProperties>
</file>